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76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hyperlink" Target="innovatemaritimeafrica.com/ima-maritime-data-analytics-course/" TargetMode="Externa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8675" y="1659331"/>
            <a:ext cx="4029075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94" b="1" dirty="0">
                <a:solidFill>
                  <a:srgbClr val="0A192F"/>
                </a:solidFill>
              </a:rPr>
              <a:t>Maritime Data
Analytics Course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828675" y="2649438"/>
            <a:ext cx="4029075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704" dirty="0">
                <a:solidFill>
                  <a:srgbClr val="4A5568"/>
                </a:solidFill>
              </a:rPr>
              <a:t>Practical Data Skills for Modern
Maritime Operations</a:t>
            </a:r>
            <a:endParaRPr lang="en-US" sz="1704" dirty="0"/>
          </a:p>
        </p:txBody>
      </p:sp>
      <p:sp>
        <p:nvSpPr>
          <p:cNvPr id="5" name="Text 2"/>
          <p:cNvSpPr/>
          <p:nvPr/>
        </p:nvSpPr>
        <p:spPr>
          <a:xfrm>
            <a:off x="571500" y="3958140"/>
            <a:ext cx="428625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kern="0" spc="2" dirty="0">
                <a:solidFill>
                  <a:srgbClr val="007BFF"/>
                </a:solidFill>
              </a:rPr>
              <a:t>Delivered by</a:t>
            </a:r>
            <a:endParaRPr lang="en-US" sz="784" dirty="0"/>
          </a:p>
        </p:txBody>
      </p:sp>
      <p:sp>
        <p:nvSpPr>
          <p:cNvPr id="6" name="Text 3"/>
          <p:cNvSpPr/>
          <p:nvPr/>
        </p:nvSpPr>
        <p:spPr>
          <a:xfrm>
            <a:off x="571500" y="4184954"/>
            <a:ext cx="4286250" cy="389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Innovate Maritime Africa (IMA) /
Dee Marine Analytics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4857750" y="0"/>
            <a:ext cx="4286250" cy="5143500"/>
          </a:xfrm>
          <a:prstGeom prst="rect">
            <a:avLst/>
          </a:prstGeom>
          <a:solidFill>
            <a:srgbClr val="F8FAFC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88" y="500063"/>
            <a:ext cx="4143375" cy="4143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686357"/>
            <a:ext cx="1209799" cy="12097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Course Overview</a:t>
            </a:r>
            <a:endParaRPr lang="en-US" sz="1602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026914"/>
            <a:ext cx="3571875" cy="2857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29125" y="1026914"/>
            <a:ext cx="414337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86" dirty="0">
                <a:solidFill>
                  <a:srgbClr val="0A192F"/>
                </a:solidFill>
              </a:rPr>
              <a:t>Bridging Maritime Expertise with Data Science</a:t>
            </a:r>
            <a:endParaRPr lang="en-US" sz="1486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25" y="1756972"/>
            <a:ext cx="100013" cy="10001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636294" y="1721253"/>
            <a:ext cx="393620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Industry-focused training program designed for maritime professionals.</a:t>
            </a:r>
            <a:endParaRPr lang="en-US" sz="942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25" y="2311282"/>
            <a:ext cx="100013" cy="10001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636294" y="2275563"/>
            <a:ext cx="393620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Equips participants with practical skills to improve operational efficiency and safety.</a:t>
            </a:r>
            <a:endParaRPr lang="en-US" sz="942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125" y="2865593"/>
            <a:ext cx="87511" cy="10001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623792" y="2829874"/>
            <a:ext cx="3948708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Translates raw operational data into actionable insights for modern digital maritime operations.</a:t>
            </a:r>
            <a:endParaRPr lang="en-US" sz="942" dirty="0"/>
          </a:p>
        </p:txBody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9125" y="3419903"/>
            <a:ext cx="100013" cy="100013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636294" y="3384184"/>
            <a:ext cx="393620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Highly practical approach using real-world maritime datasets from ports and vessels.</a:t>
            </a:r>
            <a:endParaRPr lang="en-US" sz="94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523627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Who This Course Is For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026914"/>
            <a:ext cx="8001000" cy="469702"/>
          </a:xfrm>
          <a:prstGeom prst="rect">
            <a:avLst/>
          </a:prstGeom>
          <a:noFill/>
          <a:ln/>
        </p:spPr>
        <p:txBody>
          <a:bodyPr wrap="square" lIns="0" tIns="0" rIns="0" bIns="170053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4" dirty="0">
                <a:solidFill>
                  <a:srgbClr val="0A192F"/>
                </a:solidFill>
              </a:rPr>
              <a:t>Designed for Professionals Across the Maritime Ecosystem</a:t>
            </a:r>
            <a:endParaRPr lang="en-US" sz="1704" dirty="0"/>
          </a:p>
        </p:txBody>
      </p:sp>
      <p:sp>
        <p:nvSpPr>
          <p:cNvPr id="5" name="Shape 2"/>
          <p:cNvSpPr/>
          <p:nvPr/>
        </p:nvSpPr>
        <p:spPr>
          <a:xfrm>
            <a:off x="571500" y="1497265"/>
            <a:ext cx="3929063" cy="785813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31" y="1867312"/>
            <a:ext cx="212169" cy="1885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50131" y="1854541"/>
            <a:ext cx="2177867" cy="214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Port &amp; Terminal Operations Staff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4643438" y="1497265"/>
            <a:ext cx="3929063" cy="785813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741" y="1867312"/>
            <a:ext cx="188595" cy="18859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100638" y="1854541"/>
            <a:ext cx="2688785" cy="214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Marine Engineers &amp; Technical Managers</a:t>
            </a:r>
            <a:endParaRPr lang="en-US" sz="1050" dirty="0"/>
          </a:p>
        </p:txBody>
      </p:sp>
      <p:sp>
        <p:nvSpPr>
          <p:cNvPr id="11" name="Shape 6"/>
          <p:cNvSpPr/>
          <p:nvPr/>
        </p:nvSpPr>
        <p:spPr>
          <a:xfrm>
            <a:off x="571500" y="2354515"/>
            <a:ext cx="3929063" cy="785813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946" y="2724562"/>
            <a:ext cx="141447" cy="18859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85838" y="2711791"/>
            <a:ext cx="2260020" cy="214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Maritime Regulators &amp; Inspectors</a:t>
            </a:r>
            <a:endParaRPr lang="en-US" sz="1050" dirty="0"/>
          </a:p>
        </p:txBody>
      </p:sp>
      <p:sp>
        <p:nvSpPr>
          <p:cNvPr id="14" name="Shape 8"/>
          <p:cNvSpPr/>
          <p:nvPr/>
        </p:nvSpPr>
        <p:spPr>
          <a:xfrm>
            <a:off x="4643438" y="2354515"/>
            <a:ext cx="3929063" cy="785813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41" y="2724562"/>
            <a:ext cx="188595" cy="18859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100638" y="2711791"/>
            <a:ext cx="2673911" cy="214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Operations, Safety &amp; Compliance Teams</a:t>
            </a:r>
            <a:endParaRPr lang="en-US" sz="1050" dirty="0"/>
          </a:p>
        </p:txBody>
      </p:sp>
      <p:sp>
        <p:nvSpPr>
          <p:cNvPr id="17" name="Shape 10"/>
          <p:cNvSpPr/>
          <p:nvPr/>
        </p:nvSpPr>
        <p:spPr>
          <a:xfrm>
            <a:off x="571500" y="3211765"/>
            <a:ext cx="3929063" cy="785813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659" y="3581812"/>
            <a:ext cx="235744" cy="188595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071563" y="3569041"/>
            <a:ext cx="3287576" cy="214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Transport, Logistics &amp; Supply Chain Professionals</a:t>
            </a:r>
            <a:endParaRPr lang="en-US" sz="1050" dirty="0"/>
          </a:p>
        </p:txBody>
      </p:sp>
      <p:sp>
        <p:nvSpPr>
          <p:cNvPr id="20" name="Shape 12"/>
          <p:cNvSpPr/>
          <p:nvPr/>
        </p:nvSpPr>
        <p:spPr>
          <a:xfrm>
            <a:off x="4643438" y="3211765"/>
            <a:ext cx="3929063" cy="785813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741" y="3581812"/>
            <a:ext cx="188595" cy="188595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5100638" y="3569041"/>
            <a:ext cx="3273568" cy="214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Maritime Professionals Seeking Digital Upskilling</a:t>
            </a:r>
            <a:endParaRPr lang="en-US" sz="1050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734520"/>
            <a:ext cx="142875" cy="142875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821531" y="4718447"/>
            <a:ext cx="381959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i="1" dirty="0">
                <a:solidFill>
                  <a:srgbClr val="4A5568"/>
                </a:solidFill>
              </a:rPr>
              <a:t>No advanced programming background is required for this course.</a:t>
            </a:r>
            <a:endParaRPr lang="en-US" sz="9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396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874021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Learning Outcomes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472310"/>
            <a:ext cx="428625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86" dirty="0">
                <a:solidFill>
                  <a:srgbClr val="0A192F"/>
                </a:solidFill>
              </a:rPr>
              <a:t>Mastering Data for Better Maritime Decisions</a:t>
            </a:r>
            <a:endParaRPr lang="en-US" sz="1486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955211"/>
            <a:ext cx="142875" cy="1143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1531" y="1926636"/>
            <a:ext cx="396578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Collect, clean, and structure maritime operational data effectively.</a:t>
            </a:r>
            <a:endParaRPr lang="en-US" sz="942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290967"/>
            <a:ext cx="114300" cy="1143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92956" y="2262392"/>
            <a:ext cx="4064794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Analyse performance trends using practical, industry-standard tools.</a:t>
            </a:r>
            <a:endParaRPr lang="en-US" sz="942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819605"/>
            <a:ext cx="128588" cy="1143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07244" y="2791030"/>
            <a:ext cx="4050506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Develop interactive dashboards for operational and management reporting.</a:t>
            </a:r>
            <a:endParaRPr lang="en-US" sz="942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348242"/>
            <a:ext cx="142875" cy="11430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21531" y="3319667"/>
            <a:ext cx="4036219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Support data-driven decision-making across diverse maritime functions.</a:t>
            </a:r>
            <a:endParaRPr lang="en-US" sz="942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876880"/>
            <a:ext cx="114300" cy="11430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792956" y="3848305"/>
            <a:ext cx="388360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Improve overall efficiency, transparency, and reporting accuracy.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9727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102691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Curriculum: Foundation &amp; Management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410891"/>
            <a:ext cx="857250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4A5568"/>
                </a:solidFill>
              </a:rPr>
              <a:t>Understanding the Digital Maritime Landscape</a:t>
            </a:r>
            <a:endParaRPr lang="en-US" sz="1269" dirty="0"/>
          </a:p>
        </p:txBody>
      </p:sp>
      <p:sp>
        <p:nvSpPr>
          <p:cNvPr id="5" name="Text 2"/>
          <p:cNvSpPr/>
          <p:nvPr/>
        </p:nvSpPr>
        <p:spPr>
          <a:xfrm>
            <a:off x="571500" y="2094905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007BFF"/>
                </a:solidFill>
              </a:rPr>
              <a:t>Module 01</a:t>
            </a:r>
            <a:endParaRPr lang="en-US" sz="683" dirty="0"/>
          </a:p>
        </p:txBody>
      </p:sp>
      <p:sp>
        <p:nvSpPr>
          <p:cNvPr id="6" name="Text 3"/>
          <p:cNvSpPr/>
          <p:nvPr/>
        </p:nvSpPr>
        <p:spPr>
          <a:xfrm>
            <a:off x="571500" y="2302074"/>
            <a:ext cx="3857625" cy="188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A192F"/>
                </a:solidFill>
              </a:rPr>
              <a:t>Introduction to Maritime Data &amp; Digitalisation</a:t>
            </a:r>
            <a:endParaRPr lang="en-US" sz="109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78181"/>
            <a:ext cx="53578" cy="8572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2234" y="2633533"/>
            <a:ext cx="270792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Digital transformation in the maritime sector</a:t>
            </a:r>
            <a:endParaRPr lang="en-US" sz="942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938928"/>
            <a:ext cx="53578" cy="857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32234" y="2894280"/>
            <a:ext cx="211848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Types of maritime operational data</a:t>
            </a:r>
            <a:endParaRPr lang="en-US" sz="942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199675"/>
            <a:ext cx="53578" cy="8572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32234" y="3155026"/>
            <a:ext cx="2232282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Data-driven decision-making in ports</a:t>
            </a:r>
            <a:endParaRPr lang="en-US" sz="942" dirty="0"/>
          </a:p>
        </p:txBody>
      </p:sp>
      <p:sp>
        <p:nvSpPr>
          <p:cNvPr id="13" name="Text 7"/>
          <p:cNvSpPr/>
          <p:nvPr/>
        </p:nvSpPr>
        <p:spPr>
          <a:xfrm>
            <a:off x="4714875" y="2094905"/>
            <a:ext cx="385762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683" b="1" dirty="0">
                <a:solidFill>
                  <a:srgbClr val="007BFF"/>
                </a:solidFill>
              </a:rPr>
              <a:t>Module 02</a:t>
            </a:r>
            <a:endParaRPr lang="en-US" sz="683" dirty="0"/>
          </a:p>
        </p:txBody>
      </p:sp>
      <p:sp>
        <p:nvSpPr>
          <p:cNvPr id="14" name="Text 8"/>
          <p:cNvSpPr/>
          <p:nvPr/>
        </p:nvSpPr>
        <p:spPr>
          <a:xfrm>
            <a:off x="4714875" y="2302074"/>
            <a:ext cx="3857625" cy="188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A192F"/>
                </a:solidFill>
              </a:rPr>
              <a:t>Data Collection &amp; Management</a:t>
            </a:r>
            <a:endParaRPr lang="en-US" sz="109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5" y="2678181"/>
            <a:ext cx="53578" cy="8572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875609" y="2633533"/>
            <a:ext cx="24421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Sources of maritime data (ports, vessels)</a:t>
            </a:r>
            <a:endParaRPr lang="en-US" sz="942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5" y="2938928"/>
            <a:ext cx="53578" cy="85725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4875609" y="2894280"/>
            <a:ext cx="252830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Data quality, consistency, and governance</a:t>
            </a:r>
            <a:endParaRPr lang="en-US" sz="942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5" y="3199675"/>
            <a:ext cx="53578" cy="85725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4875609" y="3155026"/>
            <a:ext cx="170610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Structuring data for analysis</a:t>
            </a:r>
            <a:endParaRPr lang="en-US" sz="9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5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583000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Curriculum: Analysis &amp; Visualization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181289"/>
            <a:ext cx="3929063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86" dirty="0">
                <a:solidFill>
                  <a:srgbClr val="0A192F"/>
                </a:solidFill>
              </a:rPr>
              <a:t>From Raw Data to Visual Insights</a:t>
            </a:r>
            <a:endParaRPr lang="en-US" sz="1486" dirty="0"/>
          </a:p>
        </p:txBody>
      </p:sp>
      <p:sp>
        <p:nvSpPr>
          <p:cNvPr id="5" name="Text 2"/>
          <p:cNvSpPr/>
          <p:nvPr/>
        </p:nvSpPr>
        <p:spPr>
          <a:xfrm>
            <a:off x="571500" y="1792777"/>
            <a:ext cx="392906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A192F"/>
                </a:solidFill>
              </a:rPr>
              <a:t>Module 3: Data Cleaning &amp; Analysis (Excel)</a:t>
            </a:r>
            <a:endParaRPr lang="en-US" sz="987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136738"/>
            <a:ext cx="85725" cy="857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28663" y="2094601"/>
            <a:ext cx="2413834" cy="169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88" dirty="0">
                <a:solidFill>
                  <a:srgbClr val="4A5568"/>
                </a:solidFill>
              </a:rPr>
              <a:t>Cleaning and preparing maritime datasets</a:t>
            </a:r>
            <a:endParaRPr lang="en-US" sz="888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378174"/>
            <a:ext cx="85725" cy="8572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28663" y="2336037"/>
            <a:ext cx="2482453" cy="169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88" dirty="0">
                <a:solidFill>
                  <a:srgbClr val="4A5568"/>
                </a:solidFill>
              </a:rPr>
              <a:t>Descriptive analysis for operational insights</a:t>
            </a:r>
            <a:endParaRPr lang="en-US" sz="888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619611"/>
            <a:ext cx="85725" cy="857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8663" y="2577474"/>
            <a:ext cx="2452092" cy="169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88" dirty="0">
                <a:solidFill>
                  <a:srgbClr val="4A5568"/>
                </a:solidFill>
              </a:rPr>
              <a:t>Defining Key Performance Indicators (KPIs)</a:t>
            </a:r>
            <a:endParaRPr lang="en-US" sz="888" dirty="0"/>
          </a:p>
        </p:txBody>
      </p:sp>
      <p:sp>
        <p:nvSpPr>
          <p:cNvPr id="12" name="Text 6"/>
          <p:cNvSpPr/>
          <p:nvPr/>
        </p:nvSpPr>
        <p:spPr>
          <a:xfrm>
            <a:off x="571500" y="3118948"/>
            <a:ext cx="392906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A192F"/>
                </a:solidFill>
              </a:rPr>
              <a:t>Module 4: Data Visualisation (Power BI)</a:t>
            </a:r>
            <a:endParaRPr lang="en-US" sz="987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462908"/>
            <a:ext cx="85725" cy="8572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28663" y="3420771"/>
            <a:ext cx="2728857" cy="169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88" dirty="0">
                <a:solidFill>
                  <a:srgbClr val="4A5568"/>
                </a:solidFill>
              </a:rPr>
              <a:t>Introduction to Power BI for maritime use cases</a:t>
            </a:r>
            <a:endParaRPr lang="en-US" sz="888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704344"/>
            <a:ext cx="85725" cy="8572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28663" y="3662207"/>
            <a:ext cx="1806727" cy="169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88" dirty="0">
                <a:solidFill>
                  <a:srgbClr val="4A5568"/>
                </a:solidFill>
              </a:rPr>
              <a:t>Building interactive dashboards</a:t>
            </a:r>
            <a:endParaRPr lang="en-US" sz="888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945781"/>
            <a:ext cx="85725" cy="85725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728663" y="3903644"/>
            <a:ext cx="2235073" cy="169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88" dirty="0">
                <a:solidFill>
                  <a:srgbClr val="4A5568"/>
                </a:solidFill>
              </a:rPr>
              <a:t>Performance monitoring and reporting</a:t>
            </a:r>
            <a:endParaRPr lang="en-US" sz="888" dirty="0"/>
          </a:p>
        </p:txBody>
      </p:sp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3438" y="1101477"/>
            <a:ext cx="3929063" cy="250031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4643438" y="3708946"/>
            <a:ext cx="3929063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900"/>
              </a:lnSpc>
              <a:buNone/>
            </a:pPr>
            <a:r>
              <a:rPr lang="en-US" sz="727" i="1" dirty="0">
                <a:solidFill>
                  <a:srgbClr val="4A5568"/>
                </a:solidFill>
              </a:rPr>
              <a:t>Visualizing global maritime traffic and operational trends.</a:t>
            </a:r>
            <a:endParaRPr lang="en-US" sz="7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57188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Curriculum: Metrics &amp; Applications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884039"/>
            <a:ext cx="800100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0A192F"/>
                </a:solidFill>
              </a:rPr>
              <a:t>Applying Analytics to Real-World Operations</a:t>
            </a:r>
            <a:endParaRPr lang="en-US" sz="1269" dirty="0"/>
          </a:p>
        </p:txBody>
      </p:sp>
      <p:sp>
        <p:nvSpPr>
          <p:cNvPr id="5" name="Text 2"/>
          <p:cNvSpPr/>
          <p:nvPr/>
        </p:nvSpPr>
        <p:spPr>
          <a:xfrm>
            <a:off x="571500" y="1489472"/>
            <a:ext cx="385762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7BFF"/>
                </a:solidFill>
              </a:rPr>
              <a:t>Module 5: Maritime Performance Metrics &amp; KPIs</a:t>
            </a:r>
            <a:endParaRPr lang="en-US" sz="987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819870"/>
            <a:ext cx="85725" cy="857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28663" y="1791295"/>
            <a:ext cx="2350461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Operational efficiency and safety indicators.</a:t>
            </a:r>
            <a:endParaRPr lang="en-US" sz="834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51317"/>
            <a:ext cx="85725" cy="8572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28663" y="2022742"/>
            <a:ext cx="2344880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Compliance and environmental monitoring.</a:t>
            </a:r>
            <a:endParaRPr lang="en-US" sz="834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282763"/>
            <a:ext cx="85725" cy="857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8663" y="2254188"/>
            <a:ext cx="2340192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Data-driven management decision support.</a:t>
            </a:r>
            <a:endParaRPr lang="en-US" sz="834" dirty="0"/>
          </a:p>
        </p:txBody>
      </p:sp>
      <p:sp>
        <p:nvSpPr>
          <p:cNvPr id="12" name="Text 6"/>
          <p:cNvSpPr/>
          <p:nvPr/>
        </p:nvSpPr>
        <p:spPr>
          <a:xfrm>
            <a:off x="4714875" y="1489472"/>
            <a:ext cx="385762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007BFF"/>
                </a:solidFill>
              </a:rPr>
              <a:t>Module 6: Case Studies &amp; Practical Applications</a:t>
            </a:r>
            <a:endParaRPr lang="en-US" sz="987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5" y="1819870"/>
            <a:ext cx="85725" cy="8572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872038" y="1791295"/>
            <a:ext cx="2635207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Port operations and vessel performance insights.</a:t>
            </a:r>
            <a:endParaRPr lang="en-US" sz="834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5" y="2051317"/>
            <a:ext cx="85725" cy="8572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4872038" y="2022742"/>
            <a:ext cx="2575071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Regulatory and compliance reporting use cases.</a:t>
            </a:r>
            <a:endParaRPr lang="en-US" sz="834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5" y="2282763"/>
            <a:ext cx="85725" cy="85725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4872038" y="2254188"/>
            <a:ext cx="2069874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Real-world maritime dataset exercises.</a:t>
            </a:r>
            <a:endParaRPr lang="en-US" sz="834" dirty="0"/>
          </a:p>
        </p:txBody>
      </p:sp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699947"/>
            <a:ext cx="3857625" cy="2000250"/>
          </a:xfrm>
          <a:prstGeom prst="rect">
            <a:avLst/>
          </a:prstGeom>
        </p:spPr>
      </p:pic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4875" y="2699947"/>
            <a:ext cx="3857625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Delivery Format &amp; Commitment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026914"/>
            <a:ext cx="80010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4" dirty="0">
                <a:solidFill>
                  <a:srgbClr val="0A192F"/>
                </a:solidFill>
              </a:rPr>
              <a:t>Flexible and Practical Learning Experience</a:t>
            </a:r>
            <a:endParaRPr lang="en-US" sz="1704" dirty="0"/>
          </a:p>
        </p:txBody>
      </p:sp>
      <p:sp>
        <p:nvSpPr>
          <p:cNvPr id="5" name="Text 2"/>
          <p:cNvSpPr/>
          <p:nvPr/>
        </p:nvSpPr>
        <p:spPr>
          <a:xfrm>
            <a:off x="571500" y="1853803"/>
            <a:ext cx="38576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kern="0" spc="2" dirty="0">
                <a:solidFill>
                  <a:srgbClr val="007BFF"/>
                </a:solidFill>
              </a:rPr>
              <a:t>Learning Format</a:t>
            </a:r>
            <a:endParaRPr lang="en-US" sz="784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213670"/>
            <a:ext cx="178594" cy="1428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7250" y="2187773"/>
            <a:ext cx="229445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Online, live instructor-led sessions</a:t>
            </a:r>
            <a:endParaRPr lang="en-US" sz="10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551212"/>
            <a:ext cx="178594" cy="14287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57250" y="2525316"/>
            <a:ext cx="228544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Interactive and practical approach</a:t>
            </a:r>
            <a:endParaRPr lang="en-US" sz="10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888754"/>
            <a:ext cx="178594" cy="1428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57250" y="2862858"/>
            <a:ext cx="197025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Real-world maritime datasets</a:t>
            </a:r>
            <a:endParaRPr lang="en-US" sz="10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226296"/>
            <a:ext cx="178594" cy="14287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857250" y="3200400"/>
            <a:ext cx="228387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Q&amp;A and discussion opportunities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4714875" y="1853803"/>
            <a:ext cx="38576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kern="0" spc="2" dirty="0">
                <a:solidFill>
                  <a:srgbClr val="007BFF"/>
                </a:solidFill>
              </a:rPr>
              <a:t>Time Commitment</a:t>
            </a:r>
            <a:endParaRPr lang="en-US" sz="784" dirty="0"/>
          </a:p>
        </p:txBody>
      </p:sp>
      <p:sp>
        <p:nvSpPr>
          <p:cNvPr id="15" name="Shape 8"/>
          <p:cNvSpPr/>
          <p:nvPr/>
        </p:nvSpPr>
        <p:spPr>
          <a:xfrm>
            <a:off x="4714875" y="2187773"/>
            <a:ext cx="3857625" cy="2000250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6" name="Text 9"/>
          <p:cNvSpPr/>
          <p:nvPr/>
        </p:nvSpPr>
        <p:spPr>
          <a:xfrm>
            <a:off x="4929188" y="2544961"/>
            <a:ext cx="99206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Course Duration</a:t>
            </a:r>
            <a:endParaRPr lang="en-US" sz="942" dirty="0"/>
          </a:p>
        </p:txBody>
      </p:sp>
      <p:sp>
        <p:nvSpPr>
          <p:cNvPr id="17" name="Text 10"/>
          <p:cNvSpPr/>
          <p:nvPr/>
        </p:nvSpPr>
        <p:spPr>
          <a:xfrm>
            <a:off x="7717259" y="2544961"/>
            <a:ext cx="64092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A192F"/>
                </a:solidFill>
              </a:rPr>
              <a:t>8 Weeks</a:t>
            </a:r>
            <a:endParaRPr lang="en-US" sz="1090" dirty="0"/>
          </a:p>
        </p:txBody>
      </p:sp>
      <p:sp>
        <p:nvSpPr>
          <p:cNvPr id="18" name="Text 11"/>
          <p:cNvSpPr/>
          <p:nvPr/>
        </p:nvSpPr>
        <p:spPr>
          <a:xfrm>
            <a:off x="4929188" y="3016448"/>
            <a:ext cx="91454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Session Length</a:t>
            </a:r>
            <a:endParaRPr lang="en-US" sz="942" dirty="0"/>
          </a:p>
        </p:txBody>
      </p:sp>
      <p:sp>
        <p:nvSpPr>
          <p:cNvPr id="19" name="Text 12"/>
          <p:cNvSpPr/>
          <p:nvPr/>
        </p:nvSpPr>
        <p:spPr>
          <a:xfrm>
            <a:off x="7757192" y="3016448"/>
            <a:ext cx="60099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A192F"/>
                </a:solidFill>
              </a:rPr>
              <a:t>2 Hours</a:t>
            </a:r>
            <a:endParaRPr lang="en-US" sz="1090" dirty="0"/>
          </a:p>
        </p:txBody>
      </p:sp>
      <p:sp>
        <p:nvSpPr>
          <p:cNvPr id="20" name="Text 13"/>
          <p:cNvSpPr/>
          <p:nvPr/>
        </p:nvSpPr>
        <p:spPr>
          <a:xfrm>
            <a:off x="4929188" y="3559373"/>
            <a:ext cx="34290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727" dirty="0">
                <a:solidFill>
                  <a:srgbClr val="007BFF"/>
                </a:solidFill>
              </a:rPr>
              <a:t>Total Learning Time</a:t>
            </a:r>
            <a:endParaRPr lang="en-US" sz="727" dirty="0"/>
          </a:p>
        </p:txBody>
      </p:sp>
      <p:sp>
        <p:nvSpPr>
          <p:cNvPr id="21" name="Text 14"/>
          <p:cNvSpPr/>
          <p:nvPr/>
        </p:nvSpPr>
        <p:spPr>
          <a:xfrm>
            <a:off x="4929188" y="3695105"/>
            <a:ext cx="3429000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0A192F"/>
                </a:solidFill>
              </a:rPr>
              <a:t>16 HOURS</a:t>
            </a:r>
            <a:endParaRPr lang="en-US" sz="24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Organisational Benefits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026914"/>
            <a:ext cx="8001000" cy="469702"/>
          </a:xfrm>
          <a:prstGeom prst="rect">
            <a:avLst/>
          </a:prstGeom>
          <a:noFill/>
          <a:ln/>
        </p:spPr>
        <p:txBody>
          <a:bodyPr wrap="square" lIns="0" tIns="0" rIns="0" bIns="170053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4" dirty="0">
                <a:solidFill>
                  <a:srgbClr val="0A192F"/>
                </a:solidFill>
              </a:rPr>
              <a:t>Driving Institutional Excellence through Digital Upskilling</a:t>
            </a:r>
            <a:endParaRPr lang="en-US" sz="1704" dirty="0"/>
          </a:p>
        </p:txBody>
      </p:sp>
      <p:sp>
        <p:nvSpPr>
          <p:cNvPr id="5" name="Shape 2"/>
          <p:cNvSpPr/>
          <p:nvPr/>
        </p:nvSpPr>
        <p:spPr>
          <a:xfrm>
            <a:off x="571500" y="1782366"/>
            <a:ext cx="2524116" cy="1285875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94" y="1996678"/>
            <a:ext cx="171450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0094" y="2311003"/>
            <a:ext cx="2166928" cy="1542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A192F"/>
                </a:solidFill>
              </a:rPr>
              <a:t>Data-Driven Decisions</a:t>
            </a:r>
            <a:endParaRPr lang="en-US" sz="885" dirty="0"/>
          </a:p>
        </p:txBody>
      </p:sp>
      <p:sp>
        <p:nvSpPr>
          <p:cNvPr id="8" name="Text 4"/>
          <p:cNvSpPr/>
          <p:nvPr/>
        </p:nvSpPr>
        <p:spPr>
          <a:xfrm>
            <a:off x="750094" y="2536729"/>
            <a:ext cx="2166928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27" dirty="0">
                <a:solidFill>
                  <a:srgbClr val="4A5568"/>
                </a:solidFill>
              </a:rPr>
              <a:t>Enhancing operational decision-making through evidence-based insights.</a:t>
            </a:r>
            <a:endParaRPr lang="en-US" sz="727" dirty="0"/>
          </a:p>
        </p:txBody>
      </p:sp>
      <p:sp>
        <p:nvSpPr>
          <p:cNvPr id="9" name="Shape 5"/>
          <p:cNvSpPr/>
          <p:nvPr/>
        </p:nvSpPr>
        <p:spPr>
          <a:xfrm>
            <a:off x="3309928" y="1782366"/>
            <a:ext cx="2524116" cy="1285875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8522" y="1996678"/>
            <a:ext cx="128588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488522" y="2311003"/>
            <a:ext cx="2166928" cy="1542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A192F"/>
                </a:solidFill>
              </a:rPr>
              <a:t>Reporting Accuracy</a:t>
            </a:r>
            <a:endParaRPr lang="en-US" sz="885" dirty="0"/>
          </a:p>
        </p:txBody>
      </p:sp>
      <p:sp>
        <p:nvSpPr>
          <p:cNvPr id="12" name="Text 7"/>
          <p:cNvSpPr/>
          <p:nvPr/>
        </p:nvSpPr>
        <p:spPr>
          <a:xfrm>
            <a:off x="3488522" y="2536729"/>
            <a:ext cx="2166928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27" dirty="0">
                <a:solidFill>
                  <a:srgbClr val="4A5568"/>
                </a:solidFill>
              </a:rPr>
              <a:t>Improving efficiency and precision in operational and management reporting.</a:t>
            </a:r>
            <a:endParaRPr lang="en-US" sz="727" dirty="0"/>
          </a:p>
        </p:txBody>
      </p:sp>
      <p:sp>
        <p:nvSpPr>
          <p:cNvPr id="13" name="Shape 8"/>
          <p:cNvSpPr/>
          <p:nvPr/>
        </p:nvSpPr>
        <p:spPr>
          <a:xfrm>
            <a:off x="6048356" y="1782366"/>
            <a:ext cx="2524144" cy="1285875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6950" y="1996678"/>
            <a:ext cx="171450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226950" y="2311003"/>
            <a:ext cx="2166956" cy="1542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A192F"/>
                </a:solidFill>
              </a:rPr>
              <a:t>Process Optimization</a:t>
            </a:r>
            <a:endParaRPr lang="en-US" sz="885" dirty="0"/>
          </a:p>
        </p:txBody>
      </p:sp>
      <p:sp>
        <p:nvSpPr>
          <p:cNvPr id="16" name="Text 10"/>
          <p:cNvSpPr/>
          <p:nvPr/>
        </p:nvSpPr>
        <p:spPr>
          <a:xfrm>
            <a:off x="6226950" y="2536729"/>
            <a:ext cx="2166956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27" dirty="0">
                <a:solidFill>
                  <a:srgbClr val="4A5568"/>
                </a:solidFill>
              </a:rPr>
              <a:t>Reducing reliance on manual and fragmented reporting processes.</a:t>
            </a:r>
            <a:endParaRPr lang="en-US" sz="727" dirty="0"/>
          </a:p>
        </p:txBody>
      </p:sp>
      <p:sp>
        <p:nvSpPr>
          <p:cNvPr id="17" name="Shape 11"/>
          <p:cNvSpPr/>
          <p:nvPr/>
        </p:nvSpPr>
        <p:spPr>
          <a:xfrm>
            <a:off x="571500" y="3282553"/>
            <a:ext cx="2524116" cy="1285875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94" y="3496866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750094" y="3811191"/>
            <a:ext cx="2166928" cy="1542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A192F"/>
                </a:solidFill>
              </a:rPr>
              <a:t>Digital Transformation</a:t>
            </a:r>
            <a:endParaRPr lang="en-US" sz="885" dirty="0"/>
          </a:p>
        </p:txBody>
      </p:sp>
      <p:sp>
        <p:nvSpPr>
          <p:cNvPr id="20" name="Text 13"/>
          <p:cNvSpPr/>
          <p:nvPr/>
        </p:nvSpPr>
        <p:spPr>
          <a:xfrm>
            <a:off x="750094" y="4036916"/>
            <a:ext cx="2166928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27" dirty="0">
                <a:solidFill>
                  <a:srgbClr val="4A5568"/>
                </a:solidFill>
              </a:rPr>
              <a:t>Supporting innovation initiatives and modernizing maritime operations.</a:t>
            </a:r>
            <a:endParaRPr lang="en-US" sz="727" dirty="0"/>
          </a:p>
        </p:txBody>
      </p:sp>
      <p:sp>
        <p:nvSpPr>
          <p:cNvPr id="21" name="Shape 14"/>
          <p:cNvSpPr/>
          <p:nvPr/>
        </p:nvSpPr>
        <p:spPr>
          <a:xfrm>
            <a:off x="3309928" y="3282553"/>
            <a:ext cx="2524116" cy="1285875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8522" y="3496866"/>
            <a:ext cx="214313" cy="17145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3488522" y="3811191"/>
            <a:ext cx="2166928" cy="1542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A192F"/>
                </a:solidFill>
              </a:rPr>
              <a:t>Future-Ready Staff</a:t>
            </a:r>
            <a:endParaRPr lang="en-US" sz="885" dirty="0"/>
          </a:p>
        </p:txBody>
      </p:sp>
      <p:sp>
        <p:nvSpPr>
          <p:cNvPr id="24" name="Text 16"/>
          <p:cNvSpPr/>
          <p:nvPr/>
        </p:nvSpPr>
        <p:spPr>
          <a:xfrm>
            <a:off x="3488522" y="4036916"/>
            <a:ext cx="2166928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27" dirty="0">
                <a:solidFill>
                  <a:srgbClr val="4A5568"/>
                </a:solidFill>
              </a:rPr>
              <a:t>Upskilling the workforce with essential analytical capabilities for the digital age.</a:t>
            </a:r>
            <a:endParaRPr lang="en-US" sz="727" dirty="0"/>
          </a:p>
        </p:txBody>
      </p:sp>
      <p:sp>
        <p:nvSpPr>
          <p:cNvPr id="25" name="Shape 17"/>
          <p:cNvSpPr/>
          <p:nvPr/>
        </p:nvSpPr>
        <p:spPr>
          <a:xfrm>
            <a:off x="6048356" y="3282553"/>
            <a:ext cx="2524144" cy="1285875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6950" y="3496866"/>
            <a:ext cx="171450" cy="17145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226950" y="3811191"/>
            <a:ext cx="2166956" cy="1542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A192F"/>
                </a:solidFill>
              </a:rPr>
              <a:t>ESG &amp; Sustainability</a:t>
            </a:r>
            <a:endParaRPr lang="en-US" sz="885" dirty="0"/>
          </a:p>
        </p:txBody>
      </p:sp>
      <p:sp>
        <p:nvSpPr>
          <p:cNvPr id="28" name="Text 19"/>
          <p:cNvSpPr/>
          <p:nvPr/>
        </p:nvSpPr>
        <p:spPr>
          <a:xfrm>
            <a:off x="6226950" y="4036916"/>
            <a:ext cx="2166956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27" dirty="0">
                <a:solidFill>
                  <a:srgbClr val="4A5568"/>
                </a:solidFill>
              </a:rPr>
              <a:t>Aligning with global maritime digitalisation and sustainability goals.</a:t>
            </a:r>
            <a:endParaRPr lang="en-US" sz="7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2" b="1" kern="0" spc="2" dirty="0">
                <a:solidFill>
                  <a:srgbClr val="007BFF"/>
                </a:solidFill>
              </a:rPr>
              <a:t>Certification &amp; Group Training</a:t>
            </a:r>
            <a:endParaRPr lang="en-US" sz="1602" dirty="0"/>
          </a:p>
        </p:txBody>
      </p:sp>
      <p:sp>
        <p:nvSpPr>
          <p:cNvPr id="4" name="Text 1"/>
          <p:cNvSpPr/>
          <p:nvPr/>
        </p:nvSpPr>
        <p:spPr>
          <a:xfrm>
            <a:off x="571500" y="1026914"/>
            <a:ext cx="8001000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4" dirty="0">
                <a:solidFill>
                  <a:srgbClr val="0A192F"/>
                </a:solidFill>
              </a:rPr>
              <a:t>Validated Skills for Professional Growth</a:t>
            </a:r>
            <a:endParaRPr lang="en-US" sz="1704" dirty="0"/>
          </a:p>
        </p:txBody>
      </p:sp>
      <p:sp>
        <p:nvSpPr>
          <p:cNvPr id="5" name="Text 2"/>
          <p:cNvSpPr/>
          <p:nvPr/>
        </p:nvSpPr>
        <p:spPr>
          <a:xfrm>
            <a:off x="571500" y="1925241"/>
            <a:ext cx="378618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kern="0" spc="2" dirty="0">
                <a:solidFill>
                  <a:srgbClr val="007BFF"/>
                </a:solidFill>
              </a:rPr>
              <a:t>Professional Certification</a:t>
            </a:r>
            <a:endParaRPr lang="en-US" sz="784" dirty="0"/>
          </a:p>
        </p:txBody>
      </p:sp>
      <p:sp>
        <p:nvSpPr>
          <p:cNvPr id="6" name="Shape 3"/>
          <p:cNvSpPr/>
          <p:nvPr/>
        </p:nvSpPr>
        <p:spPr>
          <a:xfrm>
            <a:off x="571500" y="2259211"/>
            <a:ext cx="3786188" cy="1785938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5813" y="2473523"/>
            <a:ext cx="335756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0A192F"/>
                </a:solidFill>
              </a:rPr>
              <a:t>Certificate of Completion</a:t>
            </a:r>
            <a:endParaRPr lang="en-US" sz="1193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3" y="2886075"/>
            <a:ext cx="114300" cy="1143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07269" y="2850356"/>
            <a:ext cx="248920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Issued by Innovate Maritime Africa (IMA).</a:t>
            </a:r>
            <a:endParaRPr lang="en-US" sz="942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13" y="3173248"/>
            <a:ext cx="85725" cy="1143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8694" y="3137529"/>
            <a:ext cx="3164681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Recognizes practical proficiency in maritime data analytics.</a:t>
            </a:r>
            <a:endParaRPr lang="en-US" sz="942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13" y="3640438"/>
            <a:ext cx="114300" cy="1143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07269" y="3604720"/>
            <a:ext cx="313610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Validates your commitment to digital transformation.</a:t>
            </a:r>
            <a:endParaRPr lang="en-US" sz="942" dirty="0"/>
          </a:p>
        </p:txBody>
      </p:sp>
      <p:sp>
        <p:nvSpPr>
          <p:cNvPr id="14" name="Text 8"/>
          <p:cNvSpPr/>
          <p:nvPr/>
        </p:nvSpPr>
        <p:spPr>
          <a:xfrm>
            <a:off x="4786313" y="1925241"/>
            <a:ext cx="378618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kern="0" spc="2" dirty="0">
                <a:solidFill>
                  <a:srgbClr val="007BFF"/>
                </a:solidFill>
              </a:rPr>
              <a:t>Corporate Solutions</a:t>
            </a:r>
            <a:endParaRPr lang="en-US" sz="784" dirty="0"/>
          </a:p>
        </p:txBody>
      </p:sp>
      <p:sp>
        <p:nvSpPr>
          <p:cNvPr id="15" name="Shape 9"/>
          <p:cNvSpPr/>
          <p:nvPr/>
        </p:nvSpPr>
        <p:spPr>
          <a:xfrm>
            <a:off x="4786313" y="2259211"/>
            <a:ext cx="3786188" cy="1785938"/>
          </a:xfrm>
          <a:prstGeom prst="rect">
            <a:avLst/>
          </a:prstGeom>
          <a:solidFill>
            <a:srgbClr val="F8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5000625" y="2473523"/>
            <a:ext cx="335756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0A192F"/>
                </a:solidFill>
              </a:rPr>
              <a:t>Group &amp; Corporate Training</a:t>
            </a:r>
            <a:endParaRPr lang="en-US" sz="1193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0625" y="2886075"/>
            <a:ext cx="142875" cy="1143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250656" y="2850356"/>
            <a:ext cx="2954052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Tailored programs for specific operational needs.</a:t>
            </a:r>
            <a:endParaRPr lang="en-US" sz="942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625" y="3173248"/>
            <a:ext cx="114300" cy="1143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222081" y="3137529"/>
            <a:ext cx="2711165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Cohort-based training ideal for departments.</a:t>
            </a:r>
            <a:endParaRPr lang="en-US" sz="942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0625" y="3460421"/>
            <a:ext cx="114300" cy="114300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5222081" y="3424703"/>
            <a:ext cx="3071701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Group enrolment options and corporate discounts.</a:t>
            </a:r>
            <a:endParaRPr lang="en-US" sz="9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15548" y="535446"/>
            <a:ext cx="5912876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36" b="1" kern="0" spc="-1" dirty="0">
                <a:solidFill>
                  <a:srgbClr val="0A192F"/>
                </a:solidFill>
              </a:rPr>
              <a:t>Start Your Digital
Transformation Journey Today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1714500" y="1975582"/>
            <a:ext cx="571500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50" dirty="0">
                <a:solidFill>
                  <a:srgbClr val="4A5568"/>
                </a:solidFill>
              </a:rPr>
              <a:t>For course details, group enrolment, or organisational training enquiries: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714500" y="2455999"/>
            <a:ext cx="5715000" cy="857250"/>
          </a:xfrm>
          <a:prstGeom prst="rect">
            <a:avLst/>
          </a:prstGeom>
          <a:solidFill>
            <a:srgbClr val="F8FAFC"/>
          </a:solidFill>
          <a:ln w="18288">
            <a:solidFill>
              <a:srgbClr val="007B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50" y="2818544"/>
            <a:ext cx="171450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278856" y="2787973"/>
            <a:ext cx="4864894" cy="196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69" dirty="0">
                <a:solidFill>
                  <a:srgbClr val="007BFF"/>
                </a:solidFill>
                <a:hlinkClick r:id="rId5" action="ppaction://hlinkfile"/>
              </a:rPr>
              <a:t>innovatemaritimeafrica.com/ima-maritime-data-analytics-course/</a:t>
            </a:r>
            <a:endParaRPr lang="en-US" sz="1269" dirty="0"/>
          </a:p>
        </p:txBody>
      </p:sp>
      <p:sp>
        <p:nvSpPr>
          <p:cNvPr id="8" name="Text 4"/>
          <p:cNvSpPr/>
          <p:nvPr/>
        </p:nvSpPr>
        <p:spPr>
          <a:xfrm>
            <a:off x="4103973" y="3884749"/>
            <a:ext cx="93602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kern="0" spc="2" dirty="0">
                <a:solidFill>
                  <a:srgbClr val="4A5568"/>
                </a:solidFill>
              </a:rPr>
              <a:t>Delivered by</a:t>
            </a:r>
            <a:endParaRPr lang="en-US" sz="834" dirty="0"/>
          </a:p>
        </p:txBody>
      </p:sp>
      <p:sp>
        <p:nvSpPr>
          <p:cNvPr id="9" name="Text 5"/>
          <p:cNvSpPr/>
          <p:nvPr/>
        </p:nvSpPr>
        <p:spPr>
          <a:xfrm>
            <a:off x="2956536" y="4147282"/>
            <a:ext cx="32309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0A192F"/>
                </a:solidFill>
              </a:rPr>
              <a:t>Innovate Maritime Africa (IMA) / Dee Marine Analytics</a:t>
            </a:r>
            <a:endParaRPr lang="en-US" sz="9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589</Words>
  <Application>Microsoft Office PowerPoint</Application>
  <PresentationFormat>On-screen Show (16:9)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Dcee</cp:lastModifiedBy>
  <cp:revision>2</cp:revision>
  <dcterms:created xsi:type="dcterms:W3CDTF">2026-02-05T05:32:47Z</dcterms:created>
  <dcterms:modified xsi:type="dcterms:W3CDTF">2026-02-05T05:30:02Z</dcterms:modified>
</cp:coreProperties>
</file>